
<file path=[Content_Types].xml><?xml version="1.0" encoding="utf-8"?>
<Types xmlns="http://schemas.openxmlformats.org/package/2006/content-types">
  <Default Extension="png" ContentType="image/png"/>
  <Default Extension="jfif" ContentType="image/jpe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75" r:id="rId5"/>
    <p:sldId id="277" r:id="rId6"/>
    <p:sldId id="276" r:id="rId7"/>
    <p:sldId id="278" r:id="rId8"/>
    <p:sldId id="279" r:id="rId9"/>
    <p:sldId id="280" r:id="rId10"/>
    <p:sldId id="261" r:id="rId11"/>
    <p:sldId id="272" r:id="rId12"/>
    <p:sldId id="271" r:id="rId13"/>
    <p:sldId id="267" r:id="rId14"/>
    <p:sldId id="268" r:id="rId15"/>
    <p:sldId id="270" r:id="rId16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>
      <p:cViewPr varScale="1">
        <p:scale>
          <a:sx n="84" d="100"/>
          <a:sy n="84" d="100"/>
        </p:scale>
        <p:origin x="629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D5557D-2F0E-47D8-B504-CB0D8A5F1F3D}" type="datetimeFigureOut">
              <a:rPr lang="ru-RU" smtClean="0"/>
              <a:t>21.12.2022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62F1FB-C4E2-442A-A2FF-DFA4D70F445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377626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62F1FB-C4E2-442A-A2FF-DFA4D70F4454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194917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62F1FB-C4E2-442A-A2FF-DFA4D70F4454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307008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36DAAD6C-66FF-4A2B-29B9-D24DA5750B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="" xmlns:a16="http://schemas.microsoft.com/office/drawing/2014/main" id="{697B5D75-3BAA-EC7C-9C4D-661412D923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DD9B0F56-332F-E699-ABF0-FE6B015D20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C19926-1968-4BA8-B305-A721C16A680F}" type="datetime1">
              <a:rPr lang="ru-RU" smtClean="0"/>
              <a:t>21.12.2022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1CA655DA-2502-ACE6-F7AC-6EA9C36DCA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2B5D115A-F7CA-9B87-01DE-CD936D98F9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B341A-252E-A54C-828D-460133A533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171975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FC677554-671D-92BF-D2D1-9524EAE52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="" xmlns:a16="http://schemas.microsoft.com/office/drawing/2014/main" id="{39462443-9536-2D14-9E9D-B1F4EBCA04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7664B8CA-3E94-0E5F-1F6B-18D3DBF33D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4F0BB3-57F4-4EC1-88C9-C4598B6C9665}" type="datetime1">
              <a:rPr lang="ru-RU" smtClean="0"/>
              <a:t>21.12.2022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6C1E8404-10BD-1311-D60C-85F929C5C4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D132CB81-AF29-4378-4418-90DF8140BC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B341A-252E-A54C-828D-460133A533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51025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="" xmlns:a16="http://schemas.microsoft.com/office/drawing/2014/main" id="{DD4AA5CD-9AA0-92D2-293D-56D9A47845F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="" xmlns:a16="http://schemas.microsoft.com/office/drawing/2014/main" id="{1DA1E424-19C1-FC12-B0E6-06009693B8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465C6961-A428-22CF-D580-61FDE5CC7B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720CC-C96D-4EBA-9AE2-6C4DF76D8AE3}" type="datetime1">
              <a:rPr lang="ru-RU" smtClean="0"/>
              <a:t>21.12.2022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BB91BBAB-8199-DDBF-7EC1-604791AFFA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C3D5443B-6B23-94DC-17C3-947C117B1E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B341A-252E-A54C-828D-460133A533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742215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1F7BAF5F-A9FC-E01E-A0C4-5FC1BF93A8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="" xmlns:a16="http://schemas.microsoft.com/office/drawing/2014/main" id="{D9C6FF3F-3583-1775-37DF-00CFCD483C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9FF0C9FE-8277-FABD-D792-992729A72A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868EE-AAF3-479B-8420-0E7F06AC888B}" type="datetime1">
              <a:rPr lang="ru-RU" smtClean="0"/>
              <a:t>21.12.2022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810C02F0-F64E-87DF-7814-24A4C43761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74DF776B-DFEE-2CCD-5344-BCE023452C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B341A-252E-A54C-828D-460133A533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485728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01E1E3FE-DDF5-959C-CD4F-A8CDE9411C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="" xmlns:a16="http://schemas.microsoft.com/office/drawing/2014/main" id="{F72C2AAA-D8FB-6D7C-5C09-A65A467755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54A1550E-DCA3-012A-7648-DEBB435823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3F3FF8-A370-4482-A236-BE8FABAF30DC}" type="datetime1">
              <a:rPr lang="ru-RU" smtClean="0"/>
              <a:t>21.12.2022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46665113-389E-D37F-2EE0-DE65DCDBAC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DC828406-0172-6535-F704-87FC479A8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B341A-252E-A54C-828D-460133A533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36850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1CDC3F21-D68F-166F-DFA9-E9F895E476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="" xmlns:a16="http://schemas.microsoft.com/office/drawing/2014/main" id="{48ED6F0B-AB3F-312F-D43B-729A7F6DE1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="" xmlns:a16="http://schemas.microsoft.com/office/drawing/2014/main" id="{2CC00FDA-55C8-62DC-6A1A-ABCE9316E6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="" xmlns:a16="http://schemas.microsoft.com/office/drawing/2014/main" id="{9430F6A3-25BB-4A6D-FABB-CCD1FB043B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465C2-44AB-4E70-B1F9-81DC9B0390BE}" type="datetime1">
              <a:rPr lang="ru-RU" smtClean="0"/>
              <a:t>21.12.2022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="" xmlns:a16="http://schemas.microsoft.com/office/drawing/2014/main" id="{B29EA40B-71A4-959A-63E7-8DE0C2BF9B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="" xmlns:a16="http://schemas.microsoft.com/office/drawing/2014/main" id="{F5701C09-B627-F988-0DE9-2A8F64A198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B341A-252E-A54C-828D-460133A533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3485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F2C89AF4-78FC-452C-D685-D1AD74D0D2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="" xmlns:a16="http://schemas.microsoft.com/office/drawing/2014/main" id="{97B81009-9246-19AD-38DF-A3D051BA04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="" xmlns:a16="http://schemas.microsoft.com/office/drawing/2014/main" id="{42BBD33C-4673-DEBE-0C82-93CF18B307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="" xmlns:a16="http://schemas.microsoft.com/office/drawing/2014/main" id="{C1B0E95E-B0CB-3C00-7389-DB6DB6F1866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="" xmlns:a16="http://schemas.microsoft.com/office/drawing/2014/main" id="{089DB937-1B1F-78AE-284C-6A0DBA9D446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="" xmlns:a16="http://schemas.microsoft.com/office/drawing/2014/main" id="{4E32C90F-3AD4-530C-B07C-EF25971D42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EAA23-835D-44E9-8914-0204D9BED471}" type="datetime1">
              <a:rPr lang="ru-RU" smtClean="0"/>
              <a:t>21.12.2022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="" xmlns:a16="http://schemas.microsoft.com/office/drawing/2014/main" id="{1DC06D7D-63A2-099A-2EA9-3BFC4191E0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="" xmlns:a16="http://schemas.microsoft.com/office/drawing/2014/main" id="{5D64C75C-836C-5A0D-A2DA-966A26702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B341A-252E-A54C-828D-460133A533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27091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C3ECE09-3594-0671-FDF9-F51C940AA6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="" xmlns:a16="http://schemas.microsoft.com/office/drawing/2014/main" id="{BFC77656-5CC6-D998-8A3D-A7F4EEF58C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6FA041-0BE7-427E-BA01-283391974EF8}" type="datetime1">
              <a:rPr lang="ru-RU" smtClean="0"/>
              <a:t>21.12.2022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="" xmlns:a16="http://schemas.microsoft.com/office/drawing/2014/main" id="{071C0456-CE08-663D-2E10-5C4AB1AC95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="" xmlns:a16="http://schemas.microsoft.com/office/drawing/2014/main" id="{2F0F9FD2-D0D5-B9B1-FC8F-B3E4087CB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B341A-252E-A54C-828D-460133A533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822911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="" xmlns:a16="http://schemas.microsoft.com/office/drawing/2014/main" id="{ABD8BD74-EDCF-B370-65DD-3142875AA3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FAE09-F1E4-4EAD-87BA-1D49A6E1F582}" type="datetime1">
              <a:rPr lang="ru-RU" smtClean="0"/>
              <a:t>21.12.2022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="" xmlns:a16="http://schemas.microsoft.com/office/drawing/2014/main" id="{33F47951-BE82-ED69-19C3-67C160F4F5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="" xmlns:a16="http://schemas.microsoft.com/office/drawing/2014/main" id="{5DCCBA2A-7D72-E28D-89F2-4AD0B028B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B341A-252E-A54C-828D-460133A533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016433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FF0DE7A-115B-12C2-E2DC-42A618988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="" xmlns:a16="http://schemas.microsoft.com/office/drawing/2014/main" id="{60DD1374-9292-549E-D892-A0683053A6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="" xmlns:a16="http://schemas.microsoft.com/office/drawing/2014/main" id="{B58B19C2-53FD-6DC4-810F-0F487517E6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="" xmlns:a16="http://schemas.microsoft.com/office/drawing/2014/main" id="{BB008422-042D-52DC-7369-65BD59339D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86077-C2C9-4D56-91BA-D30B59B4DF4A}" type="datetime1">
              <a:rPr lang="ru-RU" smtClean="0"/>
              <a:t>21.12.2022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="" xmlns:a16="http://schemas.microsoft.com/office/drawing/2014/main" id="{FEB9FD46-8E95-4339-3A10-7C304F0FFE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="" xmlns:a16="http://schemas.microsoft.com/office/drawing/2014/main" id="{AAA9C3DF-8B1E-097B-EEB1-0D45EA756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B341A-252E-A54C-828D-460133A533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970776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22AFF678-4E53-3679-D84E-4C22E26AD1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="" xmlns:a16="http://schemas.microsoft.com/office/drawing/2014/main" id="{94EB1C88-1115-71E6-6BF8-FB4D49216C4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="" xmlns:a16="http://schemas.microsoft.com/office/drawing/2014/main" id="{2B74EAF1-628F-ED59-23A0-02B6CC6B3F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="" xmlns:a16="http://schemas.microsoft.com/office/drawing/2014/main" id="{1EE590BF-CBC0-1338-A75B-AD731497A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09612-BF33-409C-8A8A-AE787A76B9CE}" type="datetime1">
              <a:rPr lang="ru-RU" smtClean="0"/>
              <a:t>21.12.2022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="" xmlns:a16="http://schemas.microsoft.com/office/drawing/2014/main" id="{866E66A3-5BC8-5022-A212-DD34909A39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="" xmlns:a16="http://schemas.microsoft.com/office/drawing/2014/main" id="{99CA2374-3806-784C-20CA-A7AC70F7EF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B341A-252E-A54C-828D-460133A533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103075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839F9017-1EC9-6514-3E87-F372CC65DB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="" xmlns:a16="http://schemas.microsoft.com/office/drawing/2014/main" id="{1B2D0ACD-77E6-5990-FC14-537CBAB551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="" xmlns:a16="http://schemas.microsoft.com/office/drawing/2014/main" id="{C167FD1B-27A6-EAE4-65DA-8D102A53F1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3658EB-871B-4259-BAB0-E19EF70154E6}" type="datetime1">
              <a:rPr lang="ru-RU" smtClean="0"/>
              <a:t>21.12.2022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="" xmlns:a16="http://schemas.microsoft.com/office/drawing/2014/main" id="{E16BFD06-4842-408F-0FFA-A8A1A7687E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="" xmlns:a16="http://schemas.microsoft.com/office/drawing/2014/main" id="{1498238B-5862-B75F-0A38-3831F754EA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3B341A-252E-A54C-828D-460133A533B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94781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itmoptics.netlify.app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fif"/><Relationship Id="rId2" Type="http://schemas.openxmlformats.org/officeDocument/2006/relationships/image" Target="../media/image23.jf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f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hyperlink" Target="https://optimus.itmo.ru/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hyperlink" Target="https://github.com/itmo-corp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fi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f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fif"/><Relationship Id="rId2" Type="http://schemas.openxmlformats.org/officeDocument/2006/relationships/hyperlink" Target="https://itmoptics.netlify.app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fif"/><Relationship Id="rId5" Type="http://schemas.openxmlformats.org/officeDocument/2006/relationships/image" Target="../media/image15.png"/><Relationship Id="rId4" Type="http://schemas.openxmlformats.org/officeDocument/2006/relationships/image" Target="../media/image14.jf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f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9EDC7EDB-136A-0EB8-2639-01B4A66B5C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63842" y="1998529"/>
            <a:ext cx="6297168" cy="1196531"/>
          </a:xfrm>
        </p:spPr>
        <p:txBody>
          <a:bodyPr/>
          <a:lstStyle/>
          <a:p>
            <a:r>
              <a:rPr lang="en-US" dirty="0" smtClean="0">
                <a:latin typeface="Arial Black" panose="020B0A04020102020204" pitchFamily="34" charset="0"/>
                <a:cs typeface="Arial" panose="020B0604020202020204" pitchFamily="34" charset="0"/>
              </a:rPr>
              <a:t>IT[M]Optics</a:t>
            </a:r>
            <a:endParaRPr lang="ru-RU" dirty="0"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="" xmlns:a16="http://schemas.microsoft.com/office/drawing/2014/main" id="{20713EB9-0642-8072-1798-3F10E3F98A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66416" y="4596880"/>
            <a:ext cx="9144000" cy="1655762"/>
          </a:xfrm>
        </p:spPr>
        <p:txBody>
          <a:bodyPr>
            <a:normAutofit fontScale="92500" lnSpcReduction="10000"/>
          </a:bodyPr>
          <a:lstStyle/>
          <a:p>
            <a:pPr algn="r"/>
            <a:r>
              <a:rPr lang="ru-RU" sz="1800" dirty="0" smtClean="0">
                <a:latin typeface="Arial Black" panose="020B0A04020102020204" pitchFamily="34" charset="0"/>
              </a:rPr>
              <a:t>Группа:</a:t>
            </a:r>
          </a:p>
          <a:p>
            <a:pPr algn="r"/>
            <a:r>
              <a:rPr lang="ru-RU" sz="1800" dirty="0" smtClean="0"/>
              <a:t>Барсуков Максим</a:t>
            </a:r>
          </a:p>
          <a:p>
            <a:pPr algn="r"/>
            <a:r>
              <a:rPr lang="ru-RU" sz="1800" dirty="0" smtClean="0"/>
              <a:t>Корнильев Артемий</a:t>
            </a:r>
          </a:p>
          <a:p>
            <a:pPr algn="r"/>
            <a:r>
              <a:rPr lang="ru-RU" sz="1800" dirty="0" smtClean="0"/>
              <a:t>Крылов Виталий</a:t>
            </a:r>
          </a:p>
          <a:p>
            <a:pPr algn="r"/>
            <a:r>
              <a:rPr lang="ru-RU" sz="1800" dirty="0" smtClean="0"/>
              <a:t>Лежебоков Владислав</a:t>
            </a:r>
            <a:endParaRPr lang="ru-RU" sz="1800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1906" y="1530117"/>
            <a:ext cx="2599142" cy="2599142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2114728" y="3702332"/>
            <a:ext cx="452381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solidFill>
                  <a:srgbClr val="24292F"/>
                </a:solidFill>
                <a:latin typeface="ui-monospace"/>
              </a:rPr>
              <a:t>Выбирай Музей Оптики ИТМО – и не выбирай вообще!</a:t>
            </a:r>
            <a:endParaRPr lang="ru-RU" sz="2000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1842195" y="5424761"/>
            <a:ext cx="554046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400" dirty="0">
                <a:solidFill>
                  <a:schemeClr val="bg2">
                    <a:lumMod val="50000"/>
                  </a:schemeClr>
                </a:solidFill>
                <a:latin typeface="ui-monospace"/>
              </a:rPr>
              <a:t>IT[M]</a:t>
            </a:r>
            <a:r>
              <a:rPr lang="ru-RU" sz="1400" dirty="0" err="1">
                <a:solidFill>
                  <a:schemeClr val="bg2">
                    <a:lumMod val="50000"/>
                  </a:schemeClr>
                </a:solidFill>
                <a:latin typeface="ui-monospace"/>
              </a:rPr>
              <a:t>Optics</a:t>
            </a:r>
            <a:r>
              <a:rPr lang="ru-RU" sz="1400" dirty="0">
                <a:solidFill>
                  <a:schemeClr val="bg2">
                    <a:lumMod val="50000"/>
                  </a:schemeClr>
                </a:solidFill>
                <a:latin typeface="ui-monospace"/>
              </a:rPr>
              <a:t> проведёт Вас в мир оптики и света, покажет его красоту и сделает такую сложную науку, как оптика, понятнее и </a:t>
            </a:r>
            <a:r>
              <a:rPr lang="ru-RU" sz="1400" dirty="0" smtClean="0">
                <a:solidFill>
                  <a:schemeClr val="bg2">
                    <a:lumMod val="50000"/>
                  </a:schemeClr>
                </a:solidFill>
                <a:latin typeface="ui-monospace"/>
              </a:rPr>
              <a:t>ближе.</a:t>
            </a:r>
            <a:endParaRPr lang="ru-RU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>
          <a:xfrm>
            <a:off x="3572256" y="2596794"/>
            <a:ext cx="2743200" cy="365125"/>
          </a:xfrm>
        </p:spPr>
        <p:txBody>
          <a:bodyPr/>
          <a:lstStyle/>
          <a:p>
            <a:fld id="{5E3B341A-252E-A54C-828D-460133A533B7}" type="slidenum">
              <a:rPr lang="ru-RU" smtClean="0">
                <a:solidFill>
                  <a:schemeClr val="tx1"/>
                </a:solidFill>
              </a:rPr>
              <a:t>1</a:t>
            </a:fld>
            <a:endParaRPr lang="ru-RU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2230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79" name="Rectangle 3078">
            <a:extLst>
              <a:ext uri="{FF2B5EF4-FFF2-40B4-BE49-F238E27FC236}">
                <a16:creationId xmlns="" xmlns:a16="http://schemas.microsoft.com/office/drawing/2014/main" id="{201CC55D-ED54-4C5C-95E6-10947BD1103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04170072-C2E4-9E52-D231-4E03D5D5A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719" y="691588"/>
            <a:ext cx="5235168" cy="1246940"/>
          </a:xfrm>
        </p:spPr>
        <p:txBody>
          <a:bodyPr anchor="ctr">
            <a:noAutofit/>
          </a:bodyPr>
          <a:lstStyle/>
          <a:p>
            <a:r>
              <a:rPr lang="en-US" sz="4000" dirty="0">
                <a:latin typeface="Arial Black" panose="020B0A04020102020204" pitchFamily="34" charset="0"/>
              </a:rPr>
              <a:t>C </a:t>
            </a:r>
            <a:r>
              <a:rPr lang="ru-RU" sz="4000" dirty="0">
                <a:latin typeface="Arial Black" panose="020B0A04020102020204" pitchFamily="34" charset="0"/>
              </a:rPr>
              <a:t>какими трудностями мы столкнулись?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="" xmlns:a16="http://schemas.microsoft.com/office/drawing/2014/main" id="{CC9E31B4-A8A1-CA8F-58CC-1D8DB36CCF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719" y="2330505"/>
            <a:ext cx="4559425" cy="3979585"/>
          </a:xfrm>
        </p:spPr>
        <p:txBody>
          <a:bodyPr anchor="ctr">
            <a:normAutofit/>
          </a:bodyPr>
          <a:lstStyle/>
          <a:p>
            <a:r>
              <a:rPr lang="ru-RU" sz="2000" dirty="0"/>
              <a:t>На данном этапе разработки нашего проекта мы столкнулись с </a:t>
            </a:r>
            <a:r>
              <a:rPr lang="ru-RU" sz="2000" dirty="0" smtClean="0"/>
              <a:t>несколькими проблемами.</a:t>
            </a:r>
          </a:p>
          <a:p>
            <a:r>
              <a:rPr lang="ru-RU" sz="2000" dirty="0" smtClean="0"/>
              <a:t>Например, </a:t>
            </a:r>
            <a:r>
              <a:rPr lang="ru-RU" sz="2000" dirty="0"/>
              <a:t>мы долго </a:t>
            </a:r>
            <a:r>
              <a:rPr lang="ru-RU" sz="2000" dirty="0" err="1"/>
              <a:t>мучались</a:t>
            </a:r>
            <a:r>
              <a:rPr lang="ru-RU" sz="2000" dirty="0"/>
              <a:t> над тем, </a:t>
            </a:r>
            <a:r>
              <a:rPr lang="ru-RU" sz="2000" dirty="0" smtClean="0"/>
              <a:t>чтобы собрать </a:t>
            </a:r>
            <a:r>
              <a:rPr lang="ru-RU" sz="2000" dirty="0" err="1" smtClean="0"/>
              <a:t>нативное</a:t>
            </a:r>
            <a:r>
              <a:rPr lang="ru-RU" sz="2000" dirty="0" smtClean="0"/>
              <a:t> приложение под </a:t>
            </a:r>
            <a:r>
              <a:rPr lang="ru-RU" sz="2000" b="1" dirty="0" smtClean="0"/>
              <a:t>разные системы </a:t>
            </a:r>
            <a:r>
              <a:rPr lang="ru-RU" sz="2000" dirty="0" smtClean="0"/>
              <a:t>из-за </a:t>
            </a:r>
            <a:r>
              <a:rPr lang="ru-RU" sz="2000" dirty="0" err="1" smtClean="0"/>
              <a:t>несовершенности</a:t>
            </a:r>
            <a:r>
              <a:rPr lang="ru-RU" sz="2000" dirty="0" smtClean="0"/>
              <a:t> </a:t>
            </a:r>
            <a:r>
              <a:rPr lang="en-US" sz="2000" dirty="0" err="1" smtClean="0"/>
              <a:t>Qt</a:t>
            </a:r>
            <a:r>
              <a:rPr lang="ru-RU" sz="2000" dirty="0" smtClean="0"/>
              <a:t>. Эту </a:t>
            </a:r>
            <a:r>
              <a:rPr lang="ru-RU" sz="2000" dirty="0"/>
              <a:t>проблему мы решили с </a:t>
            </a:r>
            <a:r>
              <a:rPr lang="ru-RU" sz="2000" dirty="0" smtClean="0"/>
              <a:t>помощью</a:t>
            </a:r>
            <a:r>
              <a:rPr lang="en-US" sz="2000" dirty="0" smtClean="0"/>
              <a:t> </a:t>
            </a:r>
            <a:r>
              <a:rPr lang="ru-RU" sz="2000" b="1" dirty="0" smtClean="0"/>
              <a:t>изменений в исходном коде </a:t>
            </a:r>
            <a:r>
              <a:rPr lang="en-US" sz="2000" b="1" dirty="0" err="1" smtClean="0"/>
              <a:t>Qt</a:t>
            </a:r>
            <a:r>
              <a:rPr lang="en-US" sz="2000" b="1" dirty="0" smtClean="0"/>
              <a:t> </a:t>
            </a:r>
            <a:r>
              <a:rPr lang="ru-RU" sz="2000" dirty="0" smtClean="0"/>
              <a:t>и ручной </a:t>
            </a:r>
            <a:r>
              <a:rPr lang="ru-RU" sz="2000" dirty="0" err="1" smtClean="0"/>
              <a:t>пересборкой</a:t>
            </a:r>
            <a:r>
              <a:rPr lang="ru-RU" sz="2000" dirty="0" smtClean="0"/>
              <a:t> всех библиотек клиента.</a:t>
            </a:r>
          </a:p>
        </p:txBody>
      </p:sp>
      <p:sp>
        <p:nvSpPr>
          <p:cNvPr id="3089" name="Rectangle 3088">
            <a:extLst>
              <a:ext uri="{FF2B5EF4-FFF2-40B4-BE49-F238E27FC236}">
                <a16:creationId xmlns="" xmlns:a16="http://schemas.microsoft.com/office/drawing/2014/main" id="{19C9EAEA-39D0-4B0E-A0EB-51E7B26740B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5685810" y="513853"/>
            <a:ext cx="6009366" cy="58345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Ошибка сегментирования — Дмитрий Бравиков">
            <a:extLst>
              <a:ext uri="{FF2B5EF4-FFF2-40B4-BE49-F238E27FC236}">
                <a16:creationId xmlns="" xmlns:a16="http://schemas.microsoft.com/office/drawing/2014/main" id="{CCE5FB26-7D33-2DB7-6040-B26263D806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70" r="13135" b="1"/>
          <a:stretch/>
        </p:blipFill>
        <p:spPr bwMode="auto">
          <a:xfrm>
            <a:off x="5977788" y="799352"/>
            <a:ext cx="5425410" cy="5259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B341A-252E-A54C-828D-460133A533B7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64622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A4FEC486-B540-4403-442C-7BA68B2E1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latin typeface="Arial Black" panose="020B0A04020102020204" pitchFamily="34" charset="0"/>
              </a:rPr>
              <a:t>Какая работа нам предстоит?</a:t>
            </a:r>
            <a:endParaRPr lang="ru-RU" dirty="0">
              <a:latin typeface="Arial Black" panose="020B0A04020102020204" pitchFamily="34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="" xmlns:a16="http://schemas.microsoft.com/office/drawing/2014/main" id="{F2A9EB23-6490-1C51-D62F-E8AB81AFE4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6303264" cy="4556888"/>
          </a:xfrm>
        </p:spPr>
        <p:txBody>
          <a:bodyPr/>
          <a:lstStyle/>
          <a:p>
            <a:r>
              <a:rPr lang="ru-RU" b="1" dirty="0" smtClean="0"/>
              <a:t>Загрузка всех экспонатов в </a:t>
            </a:r>
            <a:r>
              <a:rPr lang="en-US" b="1" dirty="0" smtClean="0"/>
              <a:t>API</a:t>
            </a:r>
            <a:r>
              <a:rPr lang="ru-RU" dirty="0" smtClean="0"/>
              <a:t>. На текущий момент загружено только около 10 для тестирования приложений.</a:t>
            </a:r>
            <a:endParaRPr lang="ru-RU" dirty="0"/>
          </a:p>
          <a:p>
            <a:r>
              <a:rPr lang="ru-RU" dirty="0" smtClean="0"/>
              <a:t>Предстоит основательно поработать над </a:t>
            </a:r>
            <a:r>
              <a:rPr lang="ru-RU" b="1" dirty="0" smtClean="0"/>
              <a:t>дизайном </a:t>
            </a:r>
            <a:r>
              <a:rPr lang="ru-RU" b="1" dirty="0" err="1" smtClean="0"/>
              <a:t>нативного</a:t>
            </a:r>
            <a:r>
              <a:rPr lang="ru-RU" b="1" dirty="0" smtClean="0"/>
              <a:t> приложения</a:t>
            </a:r>
            <a:r>
              <a:rPr lang="ru-RU" dirty="0" smtClean="0"/>
              <a:t>.</a:t>
            </a:r>
          </a:p>
          <a:p>
            <a:r>
              <a:rPr lang="ru-RU" dirty="0" smtClean="0"/>
              <a:t>Добавить </a:t>
            </a:r>
            <a:r>
              <a:rPr lang="ru-RU" b="1" dirty="0" smtClean="0"/>
              <a:t>закладки</a:t>
            </a:r>
            <a:r>
              <a:rPr lang="ru-RU" dirty="0" smtClean="0"/>
              <a:t> и </a:t>
            </a:r>
            <a:r>
              <a:rPr lang="ru-RU" b="1" dirty="0" smtClean="0"/>
              <a:t>реакции</a:t>
            </a:r>
            <a:r>
              <a:rPr lang="ru-RU" dirty="0" smtClean="0"/>
              <a:t> пользователей </a:t>
            </a:r>
            <a:r>
              <a:rPr lang="ru-RU" b="1" dirty="0" smtClean="0"/>
              <a:t>на экспонаты</a:t>
            </a:r>
            <a:r>
              <a:rPr lang="ru-RU" dirty="0" smtClean="0"/>
              <a:t> и сбор данных о просмотрах.</a:t>
            </a:r>
            <a:endParaRPr lang="ru-RU" dirty="0"/>
          </a:p>
        </p:txBody>
      </p:sp>
      <p:pic>
        <p:nvPicPr>
          <p:cNvPr id="9218" name="Picture 2" descr="https://spb.azbukadekor.ru/upload/resize_cache/iblock/bc7/420_600_0/bc7ee4f6db61c5f6412fdb7f2503cf5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3" t="25577" r="2403" b="24594"/>
          <a:stretch/>
        </p:blipFill>
        <p:spPr bwMode="auto">
          <a:xfrm>
            <a:off x="7845552" y="4480559"/>
            <a:ext cx="3813048" cy="1993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8" name="Picture 12" descr="https://i.pinimg.com/280x280_RS/cc/d1/d9/ccd1d91233c027c5aea52d6f5662a6e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4007" y="1549367"/>
            <a:ext cx="266700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B341A-252E-A54C-828D-460133A533B7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86431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076B0041-713E-7500-5DDD-32FFA4377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5090" y="712492"/>
            <a:ext cx="10515600" cy="1325563"/>
          </a:xfrm>
        </p:spPr>
        <p:txBody>
          <a:bodyPr/>
          <a:lstStyle/>
          <a:p>
            <a:r>
              <a:rPr lang="ru-RU" dirty="0">
                <a:latin typeface="Arial Black" panose="020B0A04020102020204" pitchFamily="34" charset="0"/>
              </a:rPr>
              <a:t>Что </a:t>
            </a:r>
            <a:r>
              <a:rPr lang="ru-RU" dirty="0" smtClean="0">
                <a:latin typeface="Arial Black" panose="020B0A04020102020204" pitchFamily="34" charset="0"/>
              </a:rPr>
              <a:t>готово уже </a:t>
            </a:r>
            <a:r>
              <a:rPr lang="ru-RU" dirty="0">
                <a:latin typeface="Arial Black" panose="020B0A04020102020204" pitchFamily="34" charset="0"/>
              </a:rPr>
              <a:t>сейчас?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945090" y="2287196"/>
            <a:ext cx="7348518" cy="40780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ru-RU" sz="2800" dirty="0" smtClean="0">
                <a:solidFill>
                  <a:prstClr val="black"/>
                </a:solidFill>
              </a:rPr>
              <a:t>Основной функционал приложения уже реализован.</a:t>
            </a:r>
          </a:p>
          <a:p>
            <a:pPr marL="228600" lvl="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ru-RU" sz="2800" dirty="0" smtClean="0">
                <a:solidFill>
                  <a:prstClr val="black"/>
                </a:solidFill>
              </a:rPr>
              <a:t>Остаётся только внести </a:t>
            </a:r>
            <a:r>
              <a:rPr lang="ru-RU" sz="3300" dirty="0" smtClean="0">
                <a:solidFill>
                  <a:prstClr val="black"/>
                </a:solidFill>
              </a:rPr>
              <a:t>небольшие</a:t>
            </a:r>
            <a:r>
              <a:rPr lang="ru-RU" sz="3200" dirty="0" smtClean="0">
                <a:solidFill>
                  <a:prstClr val="black"/>
                </a:solidFill>
              </a:rPr>
              <a:t> </a:t>
            </a:r>
            <a:r>
              <a:rPr lang="ru-RU" sz="2800" dirty="0" smtClean="0">
                <a:solidFill>
                  <a:prstClr val="black"/>
                </a:solidFill>
              </a:rPr>
              <a:t>изменения и дополнения и загрузить оставшиеся экспонаты.</a:t>
            </a:r>
          </a:p>
          <a:p>
            <a:pPr marL="228600" lvl="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ru-RU" sz="2800" dirty="0" smtClean="0">
              <a:solidFill>
                <a:prstClr val="black"/>
              </a:solidFill>
            </a:endParaRPr>
          </a:p>
          <a:p>
            <a:pPr marL="228600" lvl="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ru-RU" sz="2800" dirty="0" smtClean="0">
                <a:solidFill>
                  <a:prstClr val="black"/>
                </a:solidFill>
              </a:rPr>
              <a:t>Веб-клиент доступен по ссылке: </a:t>
            </a:r>
            <a:r>
              <a:rPr lang="en-US" sz="2800" dirty="0" smtClean="0">
                <a:solidFill>
                  <a:prstClr val="black"/>
                </a:solidFill>
                <a:hlinkClick r:id="rId2"/>
              </a:rPr>
              <a:t>https://itmoptics.netlify.app</a:t>
            </a:r>
            <a:r>
              <a:rPr lang="ru-RU" sz="2800" dirty="0" smtClean="0">
                <a:solidFill>
                  <a:prstClr val="black"/>
                </a:solidFill>
              </a:rPr>
              <a:t>, скачать </a:t>
            </a:r>
            <a:r>
              <a:rPr lang="ru-RU" sz="2800" dirty="0" err="1" smtClean="0">
                <a:solidFill>
                  <a:prstClr val="black"/>
                </a:solidFill>
              </a:rPr>
              <a:t>нативный</a:t>
            </a:r>
            <a:r>
              <a:rPr lang="ru-RU" sz="2800" dirty="0" smtClean="0">
                <a:solidFill>
                  <a:prstClr val="black"/>
                </a:solidFill>
              </a:rPr>
              <a:t> клиент можно там же</a:t>
            </a:r>
            <a:endParaRPr lang="ru-RU" sz="2800" dirty="0">
              <a:solidFill>
                <a:prstClr val="black"/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99" y="4029257"/>
            <a:ext cx="2020566" cy="2020566"/>
          </a:xfrm>
          <a:prstGeom prst="rect">
            <a:avLst/>
          </a:prstGeom>
        </p:spPr>
      </p:pic>
      <p:pic>
        <p:nvPicPr>
          <p:cNvPr id="10242" name="Picture 2" descr="https://i04.fotocdn.net/s107/27ee6e88729b0eee/public_pin_l/2350106235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1664" y="473810"/>
            <a:ext cx="2533142" cy="2058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B341A-252E-A54C-828D-460133A533B7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51469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EAD4C969-AC32-AFCC-69DB-733DC3E76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latin typeface="Arial Black" panose="020B0A04020102020204" pitchFamily="34" charset="0"/>
              </a:rPr>
              <a:t>Наша команда</a:t>
            </a:r>
            <a:endParaRPr lang="ru-RU" dirty="0">
              <a:latin typeface="Arial Black" panose="020B0A04020102020204" pitchFamily="34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="" xmlns:a16="http://schemas.microsoft.com/office/drawing/2014/main" id="{74D3DA22-9370-9DC7-C73D-AC1963A7D1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6321552" cy="4593463"/>
          </a:xfrm>
        </p:spPr>
        <p:txBody>
          <a:bodyPr>
            <a:normAutofit/>
          </a:bodyPr>
          <a:lstStyle/>
          <a:p>
            <a:r>
              <a:rPr lang="ru-RU" b="1" dirty="0" smtClean="0"/>
              <a:t>Владислав Лежебоков</a:t>
            </a:r>
            <a:r>
              <a:rPr lang="ru-RU" dirty="0" smtClean="0"/>
              <a:t>: </a:t>
            </a:r>
            <a:r>
              <a:rPr lang="ru-RU" dirty="0" err="1" smtClean="0"/>
              <a:t>нативный</a:t>
            </a:r>
            <a:r>
              <a:rPr lang="ru-RU" dirty="0" smtClean="0"/>
              <a:t> клиент</a:t>
            </a:r>
          </a:p>
          <a:p>
            <a:r>
              <a:rPr lang="ru-RU" b="1" dirty="0" smtClean="0"/>
              <a:t>Максим Барсуков</a:t>
            </a:r>
            <a:r>
              <a:rPr lang="en-US" dirty="0" smtClean="0"/>
              <a:t>:</a:t>
            </a:r>
            <a:r>
              <a:rPr lang="ru-RU" dirty="0" smtClean="0"/>
              <a:t> менеджмент, веб-клиент, </a:t>
            </a:r>
            <a:r>
              <a:rPr lang="en-US" dirty="0" smtClean="0"/>
              <a:t>API</a:t>
            </a:r>
            <a:endParaRPr lang="ru-RU" dirty="0"/>
          </a:p>
          <a:p>
            <a:r>
              <a:rPr lang="el-GR" b="1" dirty="0" smtClean="0"/>
              <a:t>Β</a:t>
            </a:r>
            <a:r>
              <a:rPr lang="ru-RU" b="1" dirty="0"/>
              <a:t>и</a:t>
            </a:r>
            <a:r>
              <a:rPr lang="el-GR" b="1" dirty="0" smtClean="0"/>
              <a:t>τάλι</a:t>
            </a:r>
            <a:r>
              <a:rPr lang="ru-RU" b="1" dirty="0" smtClean="0"/>
              <a:t>й</a:t>
            </a:r>
            <a:r>
              <a:rPr lang="en-US" b="1" dirty="0" smtClean="0"/>
              <a:t> </a:t>
            </a:r>
            <a:r>
              <a:rPr lang="ru-RU" b="1" dirty="0" smtClean="0"/>
              <a:t>Крылов</a:t>
            </a:r>
            <a:r>
              <a:rPr lang="el-GR" dirty="0" smtClean="0"/>
              <a:t>: </a:t>
            </a:r>
            <a:r>
              <a:rPr lang="ru-RU" dirty="0" smtClean="0"/>
              <a:t>сбор данных, связи с общественностью</a:t>
            </a:r>
            <a:endParaRPr lang="en-US" dirty="0"/>
          </a:p>
          <a:p>
            <a:r>
              <a:rPr lang="ru-RU" b="1" dirty="0" smtClean="0"/>
              <a:t>Артемий Корнильев</a:t>
            </a:r>
            <a:r>
              <a:rPr lang="ru-RU" dirty="0" smtClean="0"/>
              <a:t>: </a:t>
            </a:r>
            <a:r>
              <a:rPr lang="en-US" dirty="0" smtClean="0"/>
              <a:t>Project Manager, </a:t>
            </a:r>
            <a:r>
              <a:rPr lang="ru-RU" dirty="0" smtClean="0"/>
              <a:t>дизайнер</a:t>
            </a:r>
          </a:p>
          <a:p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7327" y="649224"/>
            <a:ext cx="1846517" cy="3282696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771" b="18772"/>
          <a:stretch/>
        </p:blipFill>
        <p:spPr>
          <a:xfrm>
            <a:off x="8631936" y="3242183"/>
            <a:ext cx="1919764" cy="2793796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46" r="22909"/>
          <a:stretch/>
        </p:blipFill>
        <p:spPr>
          <a:xfrm>
            <a:off x="10131358" y="649224"/>
            <a:ext cx="1898909" cy="3895344"/>
          </a:xfrm>
          <a:prstGeom prst="rect">
            <a:avLst/>
          </a:prstGeom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B341A-252E-A54C-828D-460133A533B7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08203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AE204867-6D80-87F0-AB19-4AC2ECD08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Arial Black" panose="020B0A04020102020204" pitchFamily="34" charset="0"/>
              </a:rPr>
              <a:t>Источники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="" xmlns:a16="http://schemas.microsoft.com/office/drawing/2014/main" id="{B7A71B9D-AA81-1294-45AB-33E2AF702C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4108704" cy="4639183"/>
          </a:xfrm>
        </p:spPr>
        <p:txBody>
          <a:bodyPr/>
          <a:lstStyle/>
          <a:p>
            <a:r>
              <a:rPr lang="ru-RU" dirty="0" smtClean="0"/>
              <a:t>Сайт Музея Оптики ИТМО: </a:t>
            </a:r>
            <a:r>
              <a:rPr lang="en-GB" dirty="0">
                <a:hlinkClick r:id="rId2"/>
              </a:rPr>
              <a:t>https://optimus.itmo.ru</a:t>
            </a:r>
            <a:r>
              <a:rPr lang="en-GB" dirty="0" smtClean="0">
                <a:hlinkClick r:id="rId2"/>
              </a:rPr>
              <a:t>/</a:t>
            </a:r>
            <a:endParaRPr lang="ru-RU" dirty="0" smtClean="0"/>
          </a:p>
          <a:p>
            <a:r>
              <a:rPr lang="ru-RU" dirty="0" smtClean="0"/>
              <a:t>Экспонаты музея и их описания.</a:t>
            </a:r>
          </a:p>
          <a:p>
            <a:r>
              <a:rPr lang="ru-RU" dirty="0" smtClean="0"/>
              <a:t>Экскурсовод Никита, которого мы встретили в музее.</a:t>
            </a:r>
            <a:endParaRPr lang="ru-RU" dirty="0"/>
          </a:p>
        </p:txBody>
      </p:sp>
      <p:pic>
        <p:nvPicPr>
          <p:cNvPr id="12292" name="Picture 4" descr="http://risovach.ru/upload/2014/03/mem/don-vito-korleone_46542287_orig_.jpe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8775" y="1690688"/>
            <a:ext cx="4837303" cy="3869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B341A-252E-A54C-828D-460133A533B7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13300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67B26282-2C9B-67C3-3114-F19E04EEC7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0696" y="4708525"/>
            <a:ext cx="10515600" cy="1325563"/>
          </a:xfrm>
        </p:spPr>
        <p:txBody>
          <a:bodyPr>
            <a:normAutofit/>
          </a:bodyPr>
          <a:lstStyle/>
          <a:p>
            <a:r>
              <a:rPr lang="ru-RU" sz="4800" dirty="0" smtClean="0">
                <a:latin typeface="Arial Black" panose="020B0A04020102020204" pitchFamily="34" charset="0"/>
              </a:rPr>
              <a:t>Спасибо за внимание!</a:t>
            </a:r>
            <a:endParaRPr lang="ru-RU" sz="4800" dirty="0">
              <a:latin typeface="Arial Black" panose="020B0A04020102020204" pitchFamily="34" charset="0"/>
            </a:endParaRPr>
          </a:p>
        </p:txBody>
      </p:sp>
      <p:pic>
        <p:nvPicPr>
          <p:cNvPr id="2050" name="Picture 2" descr="https://kreuzbund-wuerzburg.de/wp-content/uploads/2019/10/mensch-mit-lup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0942" y="1799431"/>
            <a:ext cx="4762500" cy="357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834586" y="389438"/>
            <a:ext cx="957128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8000" dirty="0" smtClean="0">
                <a:solidFill>
                  <a:srgbClr val="FF0000"/>
                </a:solidFill>
              </a:rPr>
              <a:t>→ </a:t>
            </a:r>
            <a:r>
              <a:rPr lang="ru-RU" sz="8000" dirty="0" smtClean="0">
                <a:solidFill>
                  <a:srgbClr val="FF0000"/>
                </a:solidFill>
                <a:latin typeface="Arial Black" panose="020B0A04020102020204" pitchFamily="34" charset="0"/>
              </a:rPr>
              <a:t>Внимание! </a:t>
            </a:r>
            <a:r>
              <a:rPr lang="ru-RU" sz="8000" dirty="0">
                <a:solidFill>
                  <a:srgbClr val="FF0000"/>
                </a:solidFill>
              </a:rPr>
              <a:t>←</a:t>
            </a:r>
            <a:endParaRPr lang="ru-RU" sz="8000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B341A-252E-A54C-828D-460133A533B7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0951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6E945CC4-8888-5566-68D1-C86E7A13B7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8472" y="500062"/>
            <a:ext cx="10515600" cy="1325563"/>
          </a:xfrm>
        </p:spPr>
        <p:txBody>
          <a:bodyPr/>
          <a:lstStyle/>
          <a:p>
            <a:r>
              <a:rPr lang="ru-RU" dirty="0" smtClean="0">
                <a:latin typeface="Arial Black" panose="020B0A04020102020204" pitchFamily="34" charset="0"/>
              </a:rPr>
              <a:t>Оглавление</a:t>
            </a:r>
            <a:endParaRPr lang="ru-RU" dirty="0">
              <a:latin typeface="Arial Black" panose="020B0A04020102020204" pitchFamily="34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="" xmlns:a16="http://schemas.microsoft.com/office/drawing/2014/main" id="{0B8B2DD8-0B4E-D517-2B23-23B98E5457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9096" y="2282825"/>
            <a:ext cx="10515600" cy="4351338"/>
          </a:xfrm>
        </p:spPr>
        <p:txBody>
          <a:bodyPr/>
          <a:lstStyle/>
          <a:p>
            <a:r>
              <a:rPr lang="ru-RU" dirty="0" smtClean="0"/>
              <a:t>Актуальность проекта</a:t>
            </a:r>
            <a:endParaRPr lang="ru-RU" dirty="0"/>
          </a:p>
          <a:p>
            <a:r>
              <a:rPr lang="ru-RU" dirty="0" smtClean="0"/>
              <a:t>Чем и кому полезен наш проект?</a:t>
            </a:r>
          </a:p>
          <a:p>
            <a:r>
              <a:rPr lang="ru-RU" dirty="0" smtClean="0"/>
              <a:t>Текущие достижения</a:t>
            </a:r>
          </a:p>
          <a:p>
            <a:r>
              <a:rPr lang="ru-RU" dirty="0" smtClean="0"/>
              <a:t>Возможные трудности</a:t>
            </a:r>
          </a:p>
          <a:p>
            <a:r>
              <a:rPr lang="ru-RU" dirty="0" smtClean="0"/>
              <a:t>Наша команда</a:t>
            </a:r>
          </a:p>
          <a:p>
            <a:r>
              <a:rPr lang="ru-RU" dirty="0" smtClean="0"/>
              <a:t>Дальнейшее развитие</a:t>
            </a:r>
          </a:p>
          <a:p>
            <a:pPr marL="0" indent="0">
              <a:buNone/>
            </a:pPr>
            <a:endParaRPr lang="ru-RU" dirty="0" smtClean="0"/>
          </a:p>
          <a:p>
            <a:endParaRPr lang="ru-RU" dirty="0" smtClean="0"/>
          </a:p>
          <a:p>
            <a:endParaRPr lang="ru-RU" dirty="0"/>
          </a:p>
        </p:txBody>
      </p:sp>
      <p:pic>
        <p:nvPicPr>
          <p:cNvPr id="1030" name="Picture 6" descr="https://cdn-images-1.listennotes.com/podcasts/when-we-grow-up/3-she-walked-into-my-office-kyp7WMcRSfD-GgmrTO-7h08.1400x14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537960" y="1203960"/>
            <a:ext cx="5654040" cy="5654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B341A-252E-A54C-828D-460133A533B7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33830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A1BA8CFD-9D0B-B933-FED1-B0B6FADF87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5905" y="475762"/>
            <a:ext cx="7632027" cy="2179907"/>
          </a:xfrm>
        </p:spPr>
        <p:txBody>
          <a:bodyPr/>
          <a:lstStyle/>
          <a:p>
            <a:r>
              <a:rPr lang="ru-RU" dirty="0" smtClean="0">
                <a:latin typeface="Arial Black" panose="020B0A04020102020204" pitchFamily="34" charset="0"/>
              </a:rPr>
              <a:t>Актуальность проекта</a:t>
            </a:r>
            <a:endParaRPr lang="ru-RU" dirty="0">
              <a:latin typeface="Arial Black" panose="020B0A04020102020204" pitchFamily="34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="" xmlns:a16="http://schemas.microsoft.com/office/drawing/2014/main" id="{4417FBAD-359E-5100-3ED9-E71763A85C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0997" y="3548349"/>
            <a:ext cx="6991947" cy="2862072"/>
          </a:xfrm>
        </p:spPr>
        <p:txBody>
          <a:bodyPr>
            <a:normAutofit/>
          </a:bodyPr>
          <a:lstStyle/>
          <a:p>
            <a:r>
              <a:rPr lang="ru-RU" b="1" dirty="0"/>
              <a:t>Музей Оптики</a:t>
            </a:r>
            <a:r>
              <a:rPr lang="ru-RU" dirty="0"/>
              <a:t> </a:t>
            </a:r>
            <a:r>
              <a:rPr lang="ru-RU" dirty="0" smtClean="0"/>
              <a:t>— это  увлекательный </a:t>
            </a:r>
            <a:r>
              <a:rPr lang="ru-RU" dirty="0"/>
              <a:t> и  наглядный  рассказ  о волшебных свойствах </a:t>
            </a:r>
            <a:r>
              <a:rPr lang="ru-RU" dirty="0" smtClean="0"/>
              <a:t>света, открывающий завесу в мир оптических иллюзий, </a:t>
            </a:r>
            <a:r>
              <a:rPr lang="ru-RU" dirty="0" smtClean="0">
                <a:latin typeface="Arial Black" panose="020B0A04020102020204" pitchFamily="34" charset="0"/>
              </a:rPr>
              <a:t>но не у каждого есть возможность его посетить.</a:t>
            </a:r>
            <a:r>
              <a:rPr lang="ru-RU" dirty="0"/>
              <a:t/>
            </a:r>
            <a:br>
              <a:rPr lang="ru-RU" dirty="0"/>
            </a:br>
            <a:endParaRPr lang="ru-RU" dirty="0"/>
          </a:p>
        </p:txBody>
      </p:sp>
      <p:pic>
        <p:nvPicPr>
          <p:cNvPr id="3074" name="Picture 2" descr="https://optimus.itmo.ru/images/pages/4/gallery_dN9q_M86JN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1288" y="677384"/>
            <a:ext cx="2663952" cy="1776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optimus.itmo.ru/images/pages/4/gallery_ADiB_sy07iw-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1918" y="3900631"/>
            <a:ext cx="3237525" cy="2157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Прямоугольник 5"/>
          <p:cNvSpPr/>
          <p:nvPr/>
        </p:nvSpPr>
        <p:spPr>
          <a:xfrm>
            <a:off x="4548292" y="2235209"/>
            <a:ext cx="6845132" cy="8409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/>
              <a:t>IT[M]Optics </a:t>
            </a:r>
            <a:r>
              <a:rPr lang="ru-RU" sz="2400" dirty="0" smtClean="0"/>
              <a:t>даёт посетителям возможность узнать больше о экспонатах, представленных в музее.</a:t>
            </a:r>
            <a:endParaRPr lang="ru-RU" sz="240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B341A-252E-A54C-828D-460133A533B7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84222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A1BA8CFD-9D0B-B933-FED1-B0B6FADF87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029" y="804037"/>
            <a:ext cx="7632027" cy="2179907"/>
          </a:xfrm>
        </p:spPr>
        <p:txBody>
          <a:bodyPr/>
          <a:lstStyle/>
          <a:p>
            <a:r>
              <a:rPr lang="ru-RU" dirty="0" smtClean="0">
                <a:latin typeface="Arial Black" panose="020B0A04020102020204" pitchFamily="34" charset="0"/>
              </a:rPr>
              <a:t>Кому интересен наш проект?</a:t>
            </a:r>
            <a:endParaRPr lang="ru-RU" dirty="0">
              <a:latin typeface="Arial Black" panose="020B0A04020102020204" pitchFamily="34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="" xmlns:a16="http://schemas.microsoft.com/office/drawing/2014/main" id="{4417FBAD-359E-5100-3ED9-E71763A85C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7029" y="2983944"/>
            <a:ext cx="7101675" cy="3005376"/>
          </a:xfrm>
        </p:spPr>
        <p:txBody>
          <a:bodyPr>
            <a:normAutofit fontScale="92500" lnSpcReduction="10000"/>
          </a:bodyPr>
          <a:lstStyle/>
          <a:p>
            <a:r>
              <a:rPr lang="ru-RU" dirty="0" smtClean="0"/>
              <a:t>Наш проект </a:t>
            </a:r>
            <a:r>
              <a:rPr lang="ru-RU" dirty="0"/>
              <a:t>полезен всем посетителям Музея Оптики, которые хотят расширить свои знания об экспонатах и узнать больше </a:t>
            </a:r>
            <a:r>
              <a:rPr lang="ru-RU" dirty="0" smtClean="0"/>
              <a:t>о науке </a:t>
            </a:r>
            <a:r>
              <a:rPr lang="ru-RU" b="1" dirty="0" smtClean="0"/>
              <a:t>оптики</a:t>
            </a:r>
            <a:r>
              <a:rPr lang="ru-RU" dirty="0" smtClean="0"/>
              <a:t>.</a:t>
            </a:r>
          </a:p>
          <a:p>
            <a:endParaRPr lang="ru-RU" dirty="0"/>
          </a:p>
          <a:p>
            <a:r>
              <a:rPr lang="ru-RU" dirty="0"/>
              <a:t>Для </a:t>
            </a:r>
            <a:r>
              <a:rPr lang="ru-RU" b="1" dirty="0"/>
              <a:t>студентов и школьников </a:t>
            </a:r>
            <a:r>
              <a:rPr lang="ru-RU" dirty="0"/>
              <a:t>IT[M]</a:t>
            </a:r>
            <a:r>
              <a:rPr lang="ru-RU" dirty="0" err="1"/>
              <a:t>Optics</a:t>
            </a:r>
            <a:r>
              <a:rPr lang="ru-RU" dirty="0"/>
              <a:t> - это отличное дополнение к урокам </a:t>
            </a:r>
            <a:r>
              <a:rPr lang="ru-RU" b="1" dirty="0"/>
              <a:t>физики</a:t>
            </a:r>
            <a:r>
              <a:rPr lang="ru-RU" dirty="0"/>
              <a:t>, которое поможет им лучше понять и углубить свои знания в этой области</a:t>
            </a:r>
          </a:p>
        </p:txBody>
      </p:sp>
      <p:pic>
        <p:nvPicPr>
          <p:cNvPr id="5" name="Picture 2" descr="Опрос показал, что думают студенты и родители о работе во время учебы - РИА  Новости, 28.11.2022">
            <a:extLst>
              <a:ext uri="{FF2B5EF4-FFF2-40B4-BE49-F238E27FC236}">
                <a16:creationId xmlns="" xmlns:a16="http://schemas.microsoft.com/office/drawing/2014/main" id="{1A424BF1-B9D7-A56A-76A9-FB764F963C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5592" y="3102816"/>
            <a:ext cx="3934968" cy="2386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B341A-252E-A54C-828D-460133A533B7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58043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="" xmlns:a16="http://schemas.microsoft.com/office/drawing/2014/main" id="{947A43DE-352B-FF97-EDC0-87F3724815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6615105" cy="1105916"/>
          </a:xfrm>
        </p:spPr>
        <p:txBody>
          <a:bodyPr>
            <a:normAutofit fontScale="90000"/>
          </a:bodyPr>
          <a:lstStyle/>
          <a:p>
            <a:r>
              <a:rPr lang="ru-RU" dirty="0" smtClean="0">
                <a:latin typeface="Arial Black" panose="020B0A04020102020204" pitchFamily="34" charset="0"/>
              </a:rPr>
              <a:t>Сбор информации и поход </a:t>
            </a:r>
            <a:r>
              <a:rPr lang="ru-RU" dirty="0">
                <a:latin typeface="Arial Black" panose="020B0A04020102020204" pitchFamily="34" charset="0"/>
              </a:rPr>
              <a:t>в музей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="" xmlns:a16="http://schemas.microsoft.com/office/drawing/2014/main" id="{E8151F4F-E1AF-C268-F3DF-FDD9137A98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3465" y="153777"/>
            <a:ext cx="3108015" cy="1748258"/>
          </a:xfrm>
          <a:prstGeom prst="rect">
            <a:avLst/>
          </a:prstGeom>
        </p:spPr>
      </p:pic>
      <p:pic>
        <p:nvPicPr>
          <p:cNvPr id="8" name="Рисунок 7" descr="Изображение выглядит как здание, внешний, улица, старый&#10;&#10;Автоматически созданное описание">
            <a:extLst>
              <a:ext uri="{FF2B5EF4-FFF2-40B4-BE49-F238E27FC236}">
                <a16:creationId xmlns="" xmlns:a16="http://schemas.microsoft.com/office/drawing/2014/main" id="{F62F3A27-2F1C-F31B-95B1-CA858FC863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9361" y="1471041"/>
            <a:ext cx="4438135" cy="2496451"/>
          </a:xfrm>
          <a:prstGeom prst="rect">
            <a:avLst/>
          </a:prstGeom>
        </p:spPr>
      </p:pic>
      <p:sp>
        <p:nvSpPr>
          <p:cNvPr id="9" name="Объект 2">
            <a:extLst>
              <a:ext uri="{FF2B5EF4-FFF2-40B4-BE49-F238E27FC236}">
                <a16:creationId xmlns="" xmlns:a16="http://schemas.microsoft.com/office/drawing/2014/main" id="{648D02F5-3C13-C1E0-6956-FDE76E2FB8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1065" y="1929564"/>
            <a:ext cx="5288527" cy="3666564"/>
          </a:xfrm>
        </p:spPr>
        <p:txBody>
          <a:bodyPr>
            <a:normAutofit fontScale="77500" lnSpcReduction="20000"/>
          </a:bodyPr>
          <a:lstStyle/>
          <a:p>
            <a:r>
              <a:rPr lang="ru-RU" dirty="0" smtClean="0"/>
              <a:t>Чтобы собрать как можно больше материала, нашей группой был организована экспедиция в Музей Оптики ИТМО. </a:t>
            </a:r>
            <a:endParaRPr lang="en-US" dirty="0" smtClean="0"/>
          </a:p>
          <a:p>
            <a:r>
              <a:rPr lang="ru-RU" dirty="0" smtClean="0"/>
              <a:t>Благодаря этому посещению мы вынесли огромное количество ценной информации и собрали </a:t>
            </a:r>
            <a:r>
              <a:rPr lang="ru-RU" b="1" dirty="0" smtClean="0"/>
              <a:t>уникальные кадры экспонатов.</a:t>
            </a:r>
          </a:p>
          <a:p>
            <a:endParaRPr lang="ru-RU" b="1" dirty="0" smtClean="0"/>
          </a:p>
          <a:p>
            <a:endParaRPr lang="ru-RU" b="1" dirty="0" smtClean="0"/>
          </a:p>
          <a:p>
            <a:r>
              <a:rPr lang="ru-RU" b="1" dirty="0" smtClean="0"/>
              <a:t>Уже сейчас сформировано более 50 экспонатов с фото- и видеоматериалом</a:t>
            </a:r>
            <a:endParaRPr lang="ru-RU" b="1" dirty="0"/>
          </a:p>
          <a:p>
            <a:endParaRPr lang="ru-RU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2100545" y="5477257"/>
            <a:ext cx="507749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ru-RU" dirty="0">
                <a:solidFill>
                  <a:schemeClr val="bg2">
                    <a:lumMod val="75000"/>
                  </a:schemeClr>
                </a:solidFill>
              </a:rPr>
              <a:t>Эта экспедиция далась нам нелегко. 11 декабря выдалось очень морозным и скользким. Добрались не </a:t>
            </a:r>
            <a:r>
              <a:rPr lang="ru-RU" dirty="0" smtClean="0">
                <a:solidFill>
                  <a:schemeClr val="bg2">
                    <a:lumMod val="75000"/>
                  </a:schemeClr>
                </a:solidFill>
              </a:rPr>
              <a:t>все. Многие заболели </a:t>
            </a:r>
            <a:endParaRPr lang="ru-RU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="" xmlns:a16="http://schemas.microsoft.com/office/drawing/2014/main" id="{A7DFFE5D-A049-11AE-3A66-F40CE474EF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3305" y="3437255"/>
            <a:ext cx="4254063" cy="3190547"/>
          </a:xfrm>
          <a:prstGeom prst="rect">
            <a:avLst/>
          </a:prstGeom>
        </p:spPr>
      </p:pic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B341A-252E-A54C-828D-460133A533B7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8899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latin typeface="Arial Black" panose="020B0A04020102020204" pitchFamily="34" charset="0"/>
              </a:rPr>
              <a:t>Из чего состоит наш проект?</a:t>
            </a:r>
            <a:endParaRPr lang="ru-RU" dirty="0">
              <a:latin typeface="Arial Black" panose="020B0A04020102020204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91896" y="1935352"/>
            <a:ext cx="5974080" cy="4822063"/>
          </a:xfrm>
        </p:spPr>
        <p:txBody>
          <a:bodyPr>
            <a:normAutofit/>
          </a:bodyPr>
          <a:lstStyle/>
          <a:p>
            <a:r>
              <a:rPr lang="ru-RU" b="1" dirty="0" err="1" smtClean="0"/>
              <a:t>Нативный</a:t>
            </a:r>
            <a:r>
              <a:rPr lang="ru-RU" b="1" dirty="0" smtClean="0"/>
              <a:t> клиент</a:t>
            </a:r>
            <a:r>
              <a:rPr lang="en-US" dirty="0" smtClean="0"/>
              <a:t>: </a:t>
            </a:r>
            <a:r>
              <a:rPr lang="ru-RU" dirty="0" smtClean="0"/>
              <a:t>Кроссплатформенное приложение с невероятной производительностью.</a:t>
            </a:r>
          </a:p>
          <a:p>
            <a:r>
              <a:rPr lang="en-US" b="1" dirty="0" smtClean="0"/>
              <a:t>Web-</a:t>
            </a:r>
            <a:r>
              <a:rPr lang="ru-RU" b="1" dirty="0" smtClean="0"/>
              <a:t>приложение</a:t>
            </a:r>
            <a:r>
              <a:rPr lang="en-US" dirty="0" smtClean="0"/>
              <a:t>:</a:t>
            </a:r>
            <a:r>
              <a:rPr lang="ru-RU" dirty="0" smtClean="0"/>
              <a:t> Современное прогрессивное веб-приложение</a:t>
            </a:r>
          </a:p>
          <a:p>
            <a:r>
              <a:rPr lang="en-US" b="1" dirty="0" smtClean="0"/>
              <a:t>API</a:t>
            </a:r>
            <a:r>
              <a:rPr lang="en-US" dirty="0" smtClean="0"/>
              <a:t>:</a:t>
            </a:r>
            <a:r>
              <a:rPr lang="ru-RU" dirty="0" smtClean="0"/>
              <a:t> Используется для динамичного обновления экспонатов и хранения данных о музее</a:t>
            </a:r>
          </a:p>
          <a:p>
            <a:endParaRPr lang="ru-RU" dirty="0" smtClean="0"/>
          </a:p>
          <a:p>
            <a:endParaRPr lang="ru-RU" dirty="0" smtClean="0"/>
          </a:p>
        </p:txBody>
      </p:sp>
      <p:sp>
        <p:nvSpPr>
          <p:cNvPr id="4" name="Прямоугольник 3"/>
          <p:cNvSpPr/>
          <p:nvPr/>
        </p:nvSpPr>
        <p:spPr>
          <a:xfrm>
            <a:off x="7049100" y="5070455"/>
            <a:ext cx="391972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Исходный код всех трёх проектов находится под свободной лицензией и может быть найден по адресу </a:t>
            </a:r>
            <a:r>
              <a:rPr lang="en-GB" dirty="0">
                <a:hlinkClick r:id="rId2"/>
              </a:rPr>
              <a:t>https://github.com/itmo-corp</a:t>
            </a:r>
            <a:r>
              <a:rPr lang="ru-RU" dirty="0"/>
              <a:t> </a:t>
            </a:r>
          </a:p>
        </p:txBody>
      </p:sp>
      <p:pic>
        <p:nvPicPr>
          <p:cNvPr id="5126" name="Picture 6" descr="https://cdn.travelpulse.com/images/99999999-9999-9999-9999-999999999999/e948acaf-39dd-e411-8b9f-0050568e420d/600x40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9100" y="1825624"/>
            <a:ext cx="4432716" cy="2955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B341A-252E-A54C-828D-460133A533B7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13214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 smtClean="0">
                <a:latin typeface="Arial Black" panose="020B0A04020102020204" pitchFamily="34" charset="0"/>
              </a:rPr>
              <a:t>Нативный</a:t>
            </a:r>
            <a:r>
              <a:rPr lang="ru-RU" dirty="0" smtClean="0">
                <a:latin typeface="Arial Black" panose="020B0A04020102020204" pitchFamily="34" charset="0"/>
              </a:rPr>
              <a:t> клиент</a:t>
            </a:r>
            <a:endParaRPr lang="ru-RU" dirty="0">
              <a:latin typeface="Arial Black" panose="020B0A04020102020204" pitchFamily="34" charset="0"/>
            </a:endParaRPr>
          </a:p>
        </p:txBody>
      </p:sp>
      <p:pic>
        <p:nvPicPr>
          <p:cNvPr id="4" name="Picture 2" descr="Qt - что это за фреймворк C++">
            <a:extLst>
              <a:ext uri="{FF2B5EF4-FFF2-40B4-BE49-F238E27FC236}">
                <a16:creationId xmlns="" xmlns:a16="http://schemas.microsoft.com/office/drawing/2014/main" id="{59C94649-8A33-8F79-2E87-D3127E9685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3680" y="365125"/>
            <a:ext cx="1701310" cy="1248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Объект 10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090532" y="1825625"/>
            <a:ext cx="2447627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0608" y="3063054"/>
            <a:ext cx="3448764" cy="2615369"/>
          </a:xfrm>
          <a:prstGeom prst="rect">
            <a:avLst/>
          </a:prstGeom>
        </p:spPr>
      </p:pic>
      <p:sp>
        <p:nvSpPr>
          <p:cNvPr id="16" name="Прямоугольник 15"/>
          <p:cNvSpPr/>
          <p:nvPr/>
        </p:nvSpPr>
        <p:spPr>
          <a:xfrm>
            <a:off x="838200" y="1942907"/>
            <a:ext cx="6312408" cy="42267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ru-RU" sz="2800" dirty="0" err="1" smtClean="0">
                <a:solidFill>
                  <a:prstClr val="black"/>
                </a:solidFill>
              </a:rPr>
              <a:t>Нативный</a:t>
            </a:r>
            <a:r>
              <a:rPr lang="ru-RU" sz="2800" dirty="0" smtClean="0">
                <a:solidFill>
                  <a:prstClr val="black"/>
                </a:solidFill>
              </a:rPr>
              <a:t> клиент </a:t>
            </a:r>
            <a:r>
              <a:rPr lang="ru-RU" sz="2800" b="1" dirty="0" smtClean="0">
                <a:solidFill>
                  <a:prstClr val="black"/>
                </a:solidFill>
              </a:rPr>
              <a:t>скачивается</a:t>
            </a:r>
            <a:r>
              <a:rPr lang="ru-RU" sz="2800" dirty="0" smtClean="0">
                <a:solidFill>
                  <a:prstClr val="black"/>
                </a:solidFill>
              </a:rPr>
              <a:t> пользователем </a:t>
            </a:r>
            <a:r>
              <a:rPr lang="ru-RU" sz="2800" b="1" dirty="0" smtClean="0">
                <a:solidFill>
                  <a:prstClr val="black"/>
                </a:solidFill>
              </a:rPr>
              <a:t>на</a:t>
            </a:r>
            <a:r>
              <a:rPr lang="ru-RU" sz="2800" dirty="0" smtClean="0">
                <a:solidFill>
                  <a:prstClr val="black"/>
                </a:solidFill>
              </a:rPr>
              <a:t> его </a:t>
            </a:r>
            <a:r>
              <a:rPr lang="ru-RU" sz="2800" b="1" dirty="0" smtClean="0">
                <a:solidFill>
                  <a:prstClr val="black"/>
                </a:solidFill>
              </a:rPr>
              <a:t>устройство</a:t>
            </a:r>
          </a:p>
          <a:p>
            <a:pPr marL="228600" lvl="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ru-RU" sz="2800" dirty="0" smtClean="0">
                <a:solidFill>
                  <a:prstClr val="black"/>
                </a:solidFill>
              </a:rPr>
              <a:t>Создан с использованием технологии</a:t>
            </a:r>
            <a:r>
              <a:rPr lang="en-US" sz="2800" dirty="0" smtClean="0">
                <a:solidFill>
                  <a:prstClr val="black"/>
                </a:solidFill>
              </a:rPr>
              <a:t> </a:t>
            </a:r>
            <a:r>
              <a:rPr lang="en-US" sz="2800" b="1" dirty="0" smtClean="0">
                <a:solidFill>
                  <a:prstClr val="black"/>
                </a:solidFill>
              </a:rPr>
              <a:t>QT/C++</a:t>
            </a:r>
            <a:r>
              <a:rPr lang="en-US" sz="2800" dirty="0" smtClean="0">
                <a:solidFill>
                  <a:prstClr val="black"/>
                </a:solidFill>
              </a:rPr>
              <a:t>, </a:t>
            </a:r>
            <a:r>
              <a:rPr lang="ru-RU" sz="2800" dirty="0" smtClean="0">
                <a:solidFill>
                  <a:prstClr val="black"/>
                </a:solidFill>
              </a:rPr>
              <a:t>что позволяет использовать особенности устройства и повышает производительность</a:t>
            </a:r>
          </a:p>
          <a:p>
            <a:pPr marL="228600" lvl="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ru-RU" sz="2800" b="1" dirty="0" smtClean="0">
                <a:solidFill>
                  <a:prstClr val="black"/>
                </a:solidFill>
              </a:rPr>
              <a:t>Кроссплатформенность: </a:t>
            </a:r>
            <a:r>
              <a:rPr lang="ru-RU" sz="2800" dirty="0" smtClean="0">
                <a:solidFill>
                  <a:prstClr val="black"/>
                </a:solidFill>
              </a:rPr>
              <a:t>приложение может быть установлено на всех популярных системах: </a:t>
            </a:r>
            <a:r>
              <a:rPr lang="en-US" sz="2800" b="1" dirty="0" smtClean="0">
                <a:solidFill>
                  <a:prstClr val="black"/>
                </a:solidFill>
              </a:rPr>
              <a:t>Android, iOS, Windows, OS X, Linux</a:t>
            </a:r>
            <a:r>
              <a:rPr lang="ru-RU" sz="2800" b="1" dirty="0" smtClean="0">
                <a:solidFill>
                  <a:prstClr val="black"/>
                </a:solidFill>
              </a:rPr>
              <a:t> </a:t>
            </a:r>
            <a:endParaRPr lang="ru-RU" sz="2800" b="1" dirty="0">
              <a:solidFill>
                <a:prstClr val="black"/>
              </a:solidFill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B341A-252E-A54C-828D-460133A533B7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70258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91896" y="383413"/>
            <a:ext cx="10515600" cy="1325563"/>
          </a:xfrm>
        </p:spPr>
        <p:txBody>
          <a:bodyPr/>
          <a:lstStyle/>
          <a:p>
            <a:r>
              <a:rPr lang="en-US" dirty="0" smtClean="0">
                <a:latin typeface="Arial Black" panose="020B0A04020102020204" pitchFamily="34" charset="0"/>
              </a:rPr>
              <a:t>Web-</a:t>
            </a:r>
            <a:r>
              <a:rPr lang="ru-RU" dirty="0" smtClean="0">
                <a:latin typeface="Arial Black" panose="020B0A04020102020204" pitchFamily="34" charset="0"/>
              </a:rPr>
              <a:t>приложение</a:t>
            </a:r>
            <a:endParaRPr lang="ru-RU" dirty="0">
              <a:latin typeface="Arial Black" panose="020B0A04020102020204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99288" y="1816480"/>
            <a:ext cx="5248138" cy="4566031"/>
          </a:xfrm>
        </p:spPr>
        <p:txBody>
          <a:bodyPr>
            <a:normAutofit lnSpcReduction="10000"/>
          </a:bodyPr>
          <a:lstStyle/>
          <a:p>
            <a:r>
              <a:rPr lang="ru-RU" dirty="0" smtClean="0"/>
              <a:t>Разработано </a:t>
            </a:r>
            <a:r>
              <a:rPr lang="ru-RU" dirty="0"/>
              <a:t>на современных технологиях: </a:t>
            </a:r>
            <a:r>
              <a:rPr lang="ru-RU" dirty="0" err="1"/>
              <a:t>React</a:t>
            </a:r>
            <a:r>
              <a:rPr lang="ru-RU" dirty="0"/>
              <a:t> + </a:t>
            </a:r>
            <a:r>
              <a:rPr lang="ru-RU" dirty="0" err="1"/>
              <a:t>Redux</a:t>
            </a:r>
            <a:r>
              <a:rPr lang="ru-RU" dirty="0"/>
              <a:t> + </a:t>
            </a:r>
            <a:r>
              <a:rPr lang="ru-RU" dirty="0" err="1" smtClean="0"/>
              <a:t>Material</a:t>
            </a:r>
            <a:r>
              <a:rPr lang="ru-RU" dirty="0" smtClean="0"/>
              <a:t> UI.</a:t>
            </a:r>
            <a:endParaRPr lang="ru-RU" dirty="0"/>
          </a:p>
          <a:p>
            <a:r>
              <a:rPr lang="ru-RU" dirty="0" smtClean="0"/>
              <a:t>Большое </a:t>
            </a:r>
            <a:r>
              <a:rPr lang="ru-RU" dirty="0"/>
              <a:t>внимание уделялось дизайну, </a:t>
            </a:r>
            <a:r>
              <a:rPr lang="ru-RU" b="1" dirty="0"/>
              <a:t>адаптивности</a:t>
            </a:r>
            <a:r>
              <a:rPr lang="ru-RU" dirty="0"/>
              <a:t> и </a:t>
            </a:r>
            <a:r>
              <a:rPr lang="ru-RU" b="1" dirty="0"/>
              <a:t>UX</a:t>
            </a:r>
            <a:r>
              <a:rPr lang="ru-RU" dirty="0"/>
              <a:t>. Приложение – </a:t>
            </a:r>
            <a:r>
              <a:rPr lang="ru-RU" b="1" dirty="0"/>
              <a:t>PWA</a:t>
            </a:r>
            <a:r>
              <a:rPr lang="ru-RU" dirty="0"/>
              <a:t>, то есть может быть </a:t>
            </a:r>
            <a:r>
              <a:rPr lang="ru-RU" dirty="0" smtClean="0"/>
              <a:t>доступно в </a:t>
            </a:r>
            <a:r>
              <a:rPr lang="ru-RU" dirty="0" err="1" smtClean="0"/>
              <a:t>оффлайн</a:t>
            </a:r>
            <a:r>
              <a:rPr lang="ru-RU" dirty="0" smtClean="0"/>
              <a:t>.</a:t>
            </a:r>
            <a:endParaRPr lang="ru-RU" dirty="0"/>
          </a:p>
          <a:p>
            <a:r>
              <a:rPr lang="ru-RU" dirty="0" smtClean="0"/>
              <a:t>Поддерживается </a:t>
            </a:r>
            <a:r>
              <a:rPr lang="ru-RU" b="1" dirty="0"/>
              <a:t>гибкая настройка </a:t>
            </a:r>
            <a:r>
              <a:rPr lang="ru-RU" dirty="0" smtClean="0"/>
              <a:t>приложения.</a:t>
            </a:r>
            <a:endParaRPr lang="ru-RU" dirty="0" smtClean="0"/>
          </a:p>
          <a:p>
            <a:r>
              <a:rPr lang="en-GB" dirty="0" smtClean="0">
                <a:hlinkClick r:id="rId2" tooltip="https://itmoptics.netlify.app"/>
              </a:rPr>
              <a:t>https</a:t>
            </a:r>
            <a:r>
              <a:rPr lang="en-GB" dirty="0">
                <a:hlinkClick r:id="rId2" tooltip="https://itmoptics.netlify.app"/>
              </a:rPr>
              <a:t>://itmoptics.netlify.app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6559" y="1515296"/>
            <a:ext cx="2638752" cy="3522585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4615" y="4099495"/>
            <a:ext cx="5084064" cy="253806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1247" y="919640"/>
            <a:ext cx="2020566" cy="2020566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4533" y="3134742"/>
            <a:ext cx="2328892" cy="3107685"/>
          </a:xfrm>
          <a:prstGeom prst="rect">
            <a:avLst/>
          </a:prstGeom>
        </p:spPr>
      </p:pic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B341A-252E-A54C-828D-460133A533B7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03812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03376" y="355346"/>
            <a:ext cx="10515600" cy="1325563"/>
          </a:xfrm>
        </p:spPr>
        <p:txBody>
          <a:bodyPr/>
          <a:lstStyle/>
          <a:p>
            <a:r>
              <a:rPr lang="en-US" dirty="0" smtClean="0">
                <a:latin typeface="Arial Black" panose="020B0A04020102020204" pitchFamily="34" charset="0"/>
              </a:rPr>
              <a:t>Backend API</a:t>
            </a:r>
            <a:endParaRPr lang="ru-RU" dirty="0">
              <a:latin typeface="Arial Black" panose="020B0A04020102020204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825624"/>
            <a:ext cx="7098792" cy="4410584"/>
          </a:xfrm>
        </p:spPr>
        <p:txBody>
          <a:bodyPr>
            <a:normAutofit/>
          </a:bodyPr>
          <a:lstStyle/>
          <a:p>
            <a:r>
              <a:rPr lang="ru-RU" dirty="0" smtClean="0"/>
              <a:t>Используется для хранения данных об экспонатах</a:t>
            </a:r>
          </a:p>
          <a:p>
            <a:r>
              <a:rPr lang="ru-RU" dirty="0" smtClean="0"/>
              <a:t>Разработан на </a:t>
            </a:r>
            <a:r>
              <a:rPr lang="ru-RU" dirty="0"/>
              <a:t>Node.js + </a:t>
            </a:r>
            <a:r>
              <a:rPr lang="ru-RU" dirty="0" err="1"/>
              <a:t>Express</a:t>
            </a:r>
            <a:r>
              <a:rPr lang="ru-RU" dirty="0"/>
              <a:t>, как наиболее подходящих для быстрой разработки несложных </a:t>
            </a:r>
            <a:r>
              <a:rPr lang="en-US" dirty="0" smtClean="0"/>
              <a:t>API</a:t>
            </a:r>
            <a:r>
              <a:rPr lang="ru-RU" dirty="0" smtClean="0"/>
              <a:t>. </a:t>
            </a:r>
          </a:p>
          <a:p>
            <a:r>
              <a:rPr lang="ru-RU" dirty="0" smtClean="0"/>
              <a:t>В </a:t>
            </a:r>
            <a:r>
              <a:rPr lang="ru-RU" dirty="0"/>
              <a:t>ближайшем будущем будет добавлен учет просмотра </a:t>
            </a:r>
            <a:r>
              <a:rPr lang="ru-RU" dirty="0" smtClean="0"/>
              <a:t>экспонатов и оценка их пользователем.</a:t>
            </a:r>
          </a:p>
          <a:p>
            <a:r>
              <a:rPr lang="en-US" dirty="0" smtClean="0"/>
              <a:t>API </a:t>
            </a:r>
            <a:r>
              <a:rPr lang="ru-RU" dirty="0" smtClean="0"/>
              <a:t>снабжен подробной </a:t>
            </a:r>
            <a:r>
              <a:rPr lang="ru-RU" dirty="0" smtClean="0"/>
              <a:t>документацией.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358" y="3438144"/>
            <a:ext cx="3279618" cy="2996056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9732" y="355346"/>
            <a:ext cx="2332482" cy="2332482"/>
          </a:xfrm>
          <a:prstGeom prst="rect">
            <a:avLst/>
          </a:prstGeom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3B341A-252E-A54C-828D-460133A533B7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95756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 2013 – 2022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252</TotalTime>
  <Words>600</Words>
  <Application>Microsoft Office PowerPoint</Application>
  <PresentationFormat>Широкоэкранный</PresentationFormat>
  <Paragraphs>89</Paragraphs>
  <Slides>15</Slides>
  <Notes>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21" baseType="lpstr">
      <vt:lpstr>Arial</vt:lpstr>
      <vt:lpstr>Arial Black</vt:lpstr>
      <vt:lpstr>Calibri</vt:lpstr>
      <vt:lpstr>Calibri Light</vt:lpstr>
      <vt:lpstr>ui-monospace</vt:lpstr>
      <vt:lpstr>Тема Office 2013 – 2022</vt:lpstr>
      <vt:lpstr>IT[M]Optics</vt:lpstr>
      <vt:lpstr>Оглавление</vt:lpstr>
      <vt:lpstr>Актуальность проекта</vt:lpstr>
      <vt:lpstr>Кому интересен наш проект?</vt:lpstr>
      <vt:lpstr>Сбор информации и поход в музей</vt:lpstr>
      <vt:lpstr>Из чего состоит наш проект?</vt:lpstr>
      <vt:lpstr>Нативный клиент</vt:lpstr>
      <vt:lpstr>Web-приложение</vt:lpstr>
      <vt:lpstr>Backend API</vt:lpstr>
      <vt:lpstr>C какими трудностями мы столкнулись?</vt:lpstr>
      <vt:lpstr>Какая работа нам предстоит?</vt:lpstr>
      <vt:lpstr>Что готово уже сейчас?</vt:lpstr>
      <vt:lpstr>Наша команда</vt:lpstr>
      <vt:lpstr>Источники</vt:lpstr>
      <vt:lpstr>Спасибо за внимание!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Корнильев Артемий</dc:creator>
  <cp:lastModifiedBy>Max Barsukov</cp:lastModifiedBy>
  <cp:revision>31</cp:revision>
  <dcterms:created xsi:type="dcterms:W3CDTF">2022-12-17T16:59:33Z</dcterms:created>
  <dcterms:modified xsi:type="dcterms:W3CDTF">2022-12-21T19:49:07Z</dcterms:modified>
</cp:coreProperties>
</file>